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61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E83C06-46B5-4E30-817C-4B80A6E34DA5}" type="datetimeFigureOut">
              <a:rPr lang="ar-EG" smtClean="0"/>
              <a:t>30/09/1442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01FC01-1106-467F-A303-17DF1E0A4922}" type="slidenum">
              <a:rPr lang="ar-EG" smtClean="0"/>
              <a:t>‹#›</a:t>
            </a:fld>
            <a:endParaRPr lang="ar-E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ar-EG" sz="4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محاضرة في </a:t>
            </a:r>
            <a:r>
              <a:rPr lang="ar-SA" sz="4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مفهوم </a:t>
            </a:r>
            <a:r>
              <a:rPr lang="ar-SA" sz="44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المنهج الدراسي </a:t>
            </a:r>
            <a:r>
              <a:rPr lang="ar-EG" sz="4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وأسس بنائه</a:t>
            </a:r>
            <a:r>
              <a:rPr lang="ar-EG" sz="54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EG" sz="54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EG" sz="36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إعداد</a:t>
            </a:r>
            <a:r>
              <a:rPr lang="ar-EG" sz="5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EG" sz="36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د. عواطف حسان عبد الحميد</a:t>
            </a:r>
            <a:endParaRPr lang="en-US" sz="3600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EG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أولاً :</a:t>
            </a:r>
            <a:r>
              <a:rPr lang="ar-S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مفهوم المنهج الدراسـي: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المنهج </a:t>
            </a:r>
            <a:r>
              <a:rPr lang="ar-SA" dirty="0">
                <a:latin typeface="Times New Roman" panose="02020603050405020304" pitchFamily="18" charset="0"/>
                <a:ea typeface="Times New Roman" panose="02020603050405020304" pitchFamily="18" charset="0"/>
              </a:rPr>
              <a:t>بمفهومه القديم هو " مجموعة المعلومات التي تكسبها المدرسة لتلاميذها بهدف إعدادهــم للحـياة " . وتشمل هذه المعلومات مجموعة متنوعة من الأفكار والحقائق والمفاهيم والقوانين والنظريات في مجالات المعرفة المختلفة. وتقدم هذه المعلومات</a:t>
            </a:r>
            <a:r>
              <a:rPr lang="ar-S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dirty="0">
                <a:latin typeface="Times New Roman" panose="02020603050405020304" pitchFamily="18" charset="0"/>
                <a:ea typeface="Times New Roman" panose="02020603050405020304" pitchFamily="18" charset="0"/>
              </a:rPr>
              <a:t>من خلال المواد الدراسية ؛ إذ يخصص كتاب مدرسي لكل مادة </a:t>
            </a:r>
            <a:r>
              <a:rPr lang="ar-S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ar-EG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ونتيجة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للانتقادات التي وجهت للمنهج بمفهومه القديم ، ظهر المنهج بمفهومه الحديث 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ar-S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والمنهج </a:t>
            </a:r>
            <a:r>
              <a:rPr lang="ar-SA" dirty="0">
                <a:latin typeface="Times New Roman" panose="02020603050405020304" pitchFamily="18" charset="0"/>
                <a:ea typeface="Times New Roman" panose="02020603050405020304" pitchFamily="18" charset="0"/>
              </a:rPr>
              <a:t>بمفهومه الحديث هو " مجموعة الخبرات المربية التي تهيؤها المدرسة للتلاميذ داخلها وخارجها بقصد مسـاعدتهم علي </a:t>
            </a:r>
            <a:r>
              <a:rPr lang="ar-S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النمو</a:t>
            </a:r>
            <a:r>
              <a:rPr lang="ar-E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الشامل </a:t>
            </a:r>
            <a:r>
              <a:rPr lang="ar-SA" dirty="0">
                <a:latin typeface="Times New Roman" panose="02020603050405020304" pitchFamily="18" charset="0"/>
                <a:ea typeface="Times New Roman" panose="02020603050405020304" pitchFamily="18" charset="0"/>
              </a:rPr>
              <a:t>وبحيث يؤدى ذلك إلي تعديل السلوك والعمل عـلي تحقيق الأهداف </a:t>
            </a:r>
            <a:r>
              <a:rPr lang="ar-S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التربوية </a:t>
            </a:r>
            <a:r>
              <a:rPr lang="ar-SA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المنشودة ".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56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ar-SA" sz="5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أسس بناء المنهج الحديث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يجب أن يبني المنهج الدراسي علي أسس سليمة ، يمكن في ضوئها الحكم علي هذا المنهج ، والمفاضلة بينه وبين المناهج </a:t>
            </a: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الأخرى </a:t>
            </a: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وفي </a:t>
            </a: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ضوء المفهوم الحديث للمنهج الدراسي، يمكن تحديد أسس بنائه ، وهي : 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الخبرات المربية </a:t>
            </a:r>
            <a:r>
              <a:rPr lang="ar-EG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ومتطلباتها التربوية 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المتعلم </a:t>
            </a:r>
            <a:r>
              <a:rPr lang="ar-EG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ومتطلباته التربوية </a:t>
            </a: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البيئة </a:t>
            </a:r>
            <a:r>
              <a:rPr lang="ar-EG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ومتطلباتها التربوية </a:t>
            </a: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المجتمع </a:t>
            </a:r>
            <a:r>
              <a:rPr lang="ar-EG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ومتطلباته التربوية </a:t>
            </a:r>
            <a:r>
              <a:rPr lang="ar-S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28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8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أولاً : الخبرات </a:t>
            </a:r>
            <a:r>
              <a:rPr lang="ar-SA" sz="48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المربية</a:t>
            </a:r>
            <a:r>
              <a:rPr lang="ar-EG" sz="48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ومتطلباتها التربوية </a:t>
            </a:r>
            <a:r>
              <a:rPr lang="ar-SA" sz="4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الخبرات المربية هي وحدة بناء المنهج بمفهومه الحديث . و لـكي تكون الخبرات مربية يجب أن يتوافر فيها الشروط التالية : </a:t>
            </a:r>
            <a:r>
              <a:rPr lang="ar-SA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1- الموازنة بين حاجات الفرد وحاجات المجتمع الذي يعيش فيه </a:t>
            </a:r>
            <a:r>
              <a:rPr lang="ar-EG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2- أن تحـقـق الخبرات مبدأ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الاستمرارية</a:t>
            </a:r>
            <a:r>
              <a:rPr lang="ar-EG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3- أن تكـون الخبرات متنوعة ، لكي تعمل علي تحقيق أكبر قدر ممكن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من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الأهداف  </a:t>
            </a:r>
            <a:endParaRPr lang="ar-EG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ar-EG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الـتربوية</a:t>
            </a:r>
            <a:r>
              <a:rPr lang="ar-EG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ar-EG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أن تكـون الخبرات مترابطة فيما بينها ترابطا وثيقا، وكلما زاد ترابط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الخبرات تـحققت </a:t>
            </a:r>
            <a:endParaRPr lang="ar-EG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ar-EG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الأهداف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بصورة أفضل . </a:t>
            </a:r>
            <a:endParaRPr lang="ar-EG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EG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تنظيم الخبرات منطقياً وسيكولوجياً ، مع مراعاة الموازنة بين التنظيم المنطقي والتنظيم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ar-EG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ar-EG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السيكولوجي 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6- أن تكون الخبرات موجهه لتحقيق عدة أهداف تربوية 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7- أن تكون الصياغة العلمية واللغوية للخبرات دقيقة وواضحة 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8- أن تكون الخبرات مناسبة لمستوي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نمو</a:t>
            </a:r>
            <a:r>
              <a:rPr lang="ar-EG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المتعلمين </a:t>
            </a: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وقدراتهم وحاجاتهم 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1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ar-SA" sz="54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ثانياً : </a:t>
            </a:r>
            <a:r>
              <a:rPr lang="ar-SA" sz="5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المتعلم</a:t>
            </a:r>
            <a:r>
              <a:rPr lang="ar-EG" sz="5400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EG" sz="5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ومتطلباته التربوية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المتعلم هو الذي يوضع له المنهج لمساعدته علي تنمية شخصيته تنمية شاملة ومتكاملة ومتوازنة . لذلك يعتبر المتعلم أساسا من الأسس التي يبني عليها المنهج ، و يجب معرفة كل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شيء 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عنه من حيث :النمو، الفروق الفردية ، الحاجات ، الميول ، القدرات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والاستعدادات 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، العادات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والاتجاهات 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، متطلباته التربوية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ar-EG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99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ar-SA" sz="54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ثالثاً : البيئة </a:t>
            </a:r>
            <a:r>
              <a:rPr lang="ar-EG" sz="5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ومتطلباتها التربوية </a:t>
            </a:r>
            <a:r>
              <a:rPr lang="ar-SA" sz="5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البيئة هي المكان المحيط بالتلميذ والذي يطبق فيه المنهج . وتتعدد البيئات وتتنوع داخل المجتمع الواحد ، كما أنها تختلف من مجتمع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لآخر</a:t>
            </a:r>
            <a:r>
              <a:rPr lang="ar-EG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وتلعب </a:t>
            </a: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البيئة دورا هاما في تكوين خبرات الإنسان ؛ لذلك تمثل البيئة أساسا من الأسس التي يبني عليها المنهج ؛ لأن المنهج يهدف إلي تحقيق النمو الشامل المتكامل للفرد المتعلم ومساعدته علي التكيف مع البيئة التي يعيش فيها ويؤثر فيها ويتأثر بها . لذلك يحب معرفة كل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شيء </a:t>
            </a: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عن البيئة التي يعيش فيها المتعلم من حيث عناصرها ومشكلاتها ومتطلباتها التربوية من المناهج الدراسية </a:t>
            </a: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>
              <a:lnSpc>
                <a:spcPct val="115000"/>
              </a:lnSpc>
              <a:spcBef>
                <a:spcPts val="0"/>
              </a:spcBef>
            </a:pPr>
            <a:r>
              <a:rPr lang="ar-S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وتتكون </a:t>
            </a: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البيئة من عنصرين أساسيين هما 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+mj-cs"/>
              <a:buAutoNum type="arabic1Minus"/>
              <a:tabLst>
                <a:tab pos="285750" algn="l"/>
              </a:tabLst>
            </a:pPr>
            <a:r>
              <a:rPr lang="ar-S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المصادر الطبيعية</a:t>
            </a:r>
            <a:r>
              <a:rPr lang="ar-S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ويقصد بها ذلك الجزء المادي من البيئة الذي خلقه الله </a:t>
            </a:r>
            <a:r>
              <a:rPr lang="ar-EG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+mj-cs"/>
              <a:buAutoNum type="arabic1Minus"/>
              <a:tabLst>
                <a:tab pos="285750" algn="l"/>
              </a:tabLst>
            </a:pPr>
            <a:r>
              <a:rPr lang="ar-SA" sz="24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الثقافة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: هي نتاج البشر في مكان ما عبر السنين . ويمكن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اعتبارها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بأنها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ذلك</a:t>
            </a:r>
            <a:r>
              <a:rPr lang="ar-EG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الجزء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من البيئة الذي صنعه الإنسان خلال حياته في مكان معين سواء كان هذا الجزء ماديا أو </a:t>
            </a:r>
            <a:r>
              <a:rPr lang="ar-S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لا ماديا </a:t>
            </a:r>
            <a:r>
              <a:rPr lang="ar-S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ar-EG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766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ar-SA" sz="5400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رابعاً : المجتمع</a:t>
            </a:r>
            <a:r>
              <a:rPr lang="ar-SA" sz="5400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EG" sz="5400" b="1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ومتطلباته التربوية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المنهج هو وسيلة المدرسة لتحقيق أهداف المجتمع . </a:t>
            </a:r>
            <a:r>
              <a:rPr lang="ar-E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و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يعتبر المجتمع أساسا من الأسس الهامة التي تبني عليها المناهج . لذلك ينبغي معرفة كل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شيء 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عن المجتمع من حيث : فلسفته وثقافته ومشكلاته ومتطلباته التربوية </a:t>
            </a:r>
            <a:r>
              <a:rPr lang="ar-EG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31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135</TotalTime>
  <Words>390</Words>
  <Application>Microsoft Office PowerPoint</Application>
  <PresentationFormat>عرض على الشاشة (3:4)‏</PresentationFormat>
  <Paragraphs>37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Calibri</vt:lpstr>
      <vt:lpstr>Constantia</vt:lpstr>
      <vt:lpstr>Majalla UI</vt:lpstr>
      <vt:lpstr>Times New Roman</vt:lpstr>
      <vt:lpstr>Traditional Arabic</vt:lpstr>
      <vt:lpstr>Wingdings 2</vt:lpstr>
      <vt:lpstr>تدفق</vt:lpstr>
      <vt:lpstr>محاضرة في مفهوم المنهج الدراسي وأسس بنائه إعداد د. عواطف حسان عبد الحميد</vt:lpstr>
      <vt:lpstr>أسس بناء المنهج الحديث</vt:lpstr>
      <vt:lpstr>أولاً : الخبرات المربية ومتطلباتها التربوية  </vt:lpstr>
      <vt:lpstr>ثانياً : المتعلم ومتطلباته التربوية</vt:lpstr>
      <vt:lpstr>ثالثاً : البيئة ومتطلباتها التربوية  </vt:lpstr>
      <vt:lpstr>رابعاً : المجتمع ومتطلباته التربوية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أهداف تدريس العلوم</dc:title>
  <dc:creator>click</dc:creator>
  <cp:lastModifiedBy>Windows User</cp:lastModifiedBy>
  <cp:revision>24</cp:revision>
  <dcterms:created xsi:type="dcterms:W3CDTF">2020-11-11T17:41:55Z</dcterms:created>
  <dcterms:modified xsi:type="dcterms:W3CDTF">2021-05-11T12:22:10Z</dcterms:modified>
</cp:coreProperties>
</file>